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2"/>
  </p:notesMasterIdLst>
  <p:handoutMasterIdLst>
    <p:handoutMasterId r:id="rId253"/>
  </p:handoutMasterIdLst>
  <p:sldIdLst>
    <p:sldId id="256" r:id="rId2"/>
    <p:sldId id="257" r:id="rId3"/>
    <p:sldId id="538" r:id="rId4"/>
    <p:sldId id="476" r:id="rId5"/>
    <p:sldId id="49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509" r:id="rId15"/>
    <p:sldId id="510" r:id="rId16"/>
    <p:sldId id="511" r:id="rId17"/>
    <p:sldId id="512" r:id="rId18"/>
    <p:sldId id="266" r:id="rId19"/>
    <p:sldId id="267" r:id="rId20"/>
    <p:sldId id="268" r:id="rId21"/>
    <p:sldId id="269" r:id="rId22"/>
    <p:sldId id="520" r:id="rId23"/>
    <p:sldId id="270" r:id="rId24"/>
    <p:sldId id="271" r:id="rId25"/>
    <p:sldId id="301" r:id="rId26"/>
    <p:sldId id="466" r:id="rId27"/>
    <p:sldId id="272" r:id="rId28"/>
    <p:sldId id="273" r:id="rId29"/>
    <p:sldId id="504" r:id="rId30"/>
    <p:sldId id="405" r:id="rId31"/>
    <p:sldId id="275" r:id="rId32"/>
    <p:sldId id="477" r:id="rId33"/>
    <p:sldId id="397" r:id="rId34"/>
    <p:sldId id="276" r:id="rId35"/>
    <p:sldId id="277" r:id="rId36"/>
    <p:sldId id="307" r:id="rId37"/>
    <p:sldId id="278" r:id="rId38"/>
    <p:sldId id="279" r:id="rId39"/>
    <p:sldId id="396" r:id="rId40"/>
    <p:sldId id="280" r:id="rId41"/>
    <p:sldId id="295" r:id="rId42"/>
    <p:sldId id="429" r:id="rId43"/>
    <p:sldId id="398" r:id="rId44"/>
    <p:sldId id="282" r:id="rId45"/>
    <p:sldId id="283" r:id="rId46"/>
    <p:sldId id="547" r:id="rId47"/>
    <p:sldId id="284" r:id="rId48"/>
    <p:sldId id="285" r:id="rId49"/>
    <p:sldId id="287" r:id="rId50"/>
    <p:sldId id="288" r:id="rId51"/>
    <p:sldId id="299" r:id="rId52"/>
    <p:sldId id="286" r:id="rId53"/>
    <p:sldId id="499" r:id="rId54"/>
    <p:sldId id="289" r:id="rId55"/>
    <p:sldId id="291" r:id="rId56"/>
    <p:sldId id="292" r:id="rId57"/>
    <p:sldId id="293" r:id="rId58"/>
    <p:sldId id="399" r:id="rId59"/>
    <p:sldId id="294" r:id="rId60"/>
    <p:sldId id="539" r:id="rId61"/>
    <p:sldId id="296" r:id="rId62"/>
    <p:sldId id="297" r:id="rId63"/>
    <p:sldId id="300" r:id="rId64"/>
    <p:sldId id="298" r:id="rId65"/>
    <p:sldId id="542" r:id="rId66"/>
    <p:sldId id="306" r:id="rId67"/>
    <p:sldId id="305" r:id="rId68"/>
    <p:sldId id="534" r:id="rId69"/>
    <p:sldId id="402" r:id="rId70"/>
    <p:sldId id="302" r:id="rId71"/>
    <p:sldId id="303" r:id="rId72"/>
    <p:sldId id="308" r:id="rId73"/>
    <p:sldId id="497" r:id="rId74"/>
    <p:sldId id="527" r:id="rId75"/>
    <p:sldId id="309" r:id="rId76"/>
    <p:sldId id="313" r:id="rId77"/>
    <p:sldId id="314" r:id="rId78"/>
    <p:sldId id="475" r:id="rId79"/>
    <p:sldId id="315" r:id="rId80"/>
    <p:sldId id="310" r:id="rId81"/>
    <p:sldId id="311" r:id="rId82"/>
    <p:sldId id="312" r:id="rId83"/>
    <p:sldId id="316" r:id="rId84"/>
    <p:sldId id="317" r:id="rId85"/>
    <p:sldId id="318" r:id="rId86"/>
    <p:sldId id="320" r:id="rId87"/>
    <p:sldId id="319" r:id="rId88"/>
    <p:sldId id="321" r:id="rId89"/>
    <p:sldId id="322" r:id="rId90"/>
    <p:sldId id="323" r:id="rId91"/>
    <p:sldId id="324" r:id="rId92"/>
    <p:sldId id="325" r:id="rId93"/>
    <p:sldId id="327" r:id="rId94"/>
    <p:sldId id="334" r:id="rId95"/>
    <p:sldId id="326" r:id="rId96"/>
    <p:sldId id="328" r:id="rId97"/>
    <p:sldId id="329" r:id="rId98"/>
    <p:sldId id="330" r:id="rId99"/>
    <p:sldId id="331" r:id="rId100"/>
    <p:sldId id="332" r:id="rId101"/>
    <p:sldId id="333" r:id="rId102"/>
    <p:sldId id="335" r:id="rId103"/>
    <p:sldId id="336" r:id="rId104"/>
    <p:sldId id="337" r:id="rId105"/>
    <p:sldId id="338" r:id="rId106"/>
    <p:sldId id="339" r:id="rId107"/>
    <p:sldId id="341" r:id="rId108"/>
    <p:sldId id="340" r:id="rId109"/>
    <p:sldId id="506" r:id="rId110"/>
    <p:sldId id="355" r:id="rId111"/>
    <p:sldId id="505" r:id="rId112"/>
    <p:sldId id="342" r:id="rId113"/>
    <p:sldId id="344" r:id="rId114"/>
    <p:sldId id="345" r:id="rId115"/>
    <p:sldId id="536" r:id="rId116"/>
    <p:sldId id="537" r:id="rId117"/>
    <p:sldId id="346" r:id="rId118"/>
    <p:sldId id="409" r:id="rId119"/>
    <p:sldId id="408" r:id="rId120"/>
    <p:sldId id="410" r:id="rId121"/>
    <p:sldId id="540" r:id="rId122"/>
    <p:sldId id="411" r:id="rId123"/>
    <p:sldId id="390" r:id="rId124"/>
    <p:sldId id="440" r:id="rId125"/>
    <p:sldId id="421" r:id="rId126"/>
    <p:sldId id="419" r:id="rId127"/>
    <p:sldId id="420" r:id="rId128"/>
    <p:sldId id="388" r:id="rId129"/>
    <p:sldId id="389" r:id="rId130"/>
    <p:sldId id="391" r:id="rId131"/>
    <p:sldId id="394" r:id="rId132"/>
    <p:sldId id="438" r:id="rId133"/>
    <p:sldId id="441" r:id="rId134"/>
    <p:sldId id="393" r:id="rId135"/>
    <p:sldId id="435" r:id="rId136"/>
    <p:sldId id="417" r:id="rId137"/>
    <p:sldId id="404" r:id="rId138"/>
    <p:sldId id="395" r:id="rId139"/>
    <p:sldId id="437" r:id="rId140"/>
    <p:sldId id="439" r:id="rId141"/>
    <p:sldId id="500" r:id="rId142"/>
    <p:sldId id="501" r:id="rId143"/>
    <p:sldId id="513" r:id="rId144"/>
    <p:sldId id="514" r:id="rId145"/>
    <p:sldId id="464" r:id="rId146"/>
    <p:sldId id="412" r:id="rId147"/>
    <p:sldId id="413" r:id="rId148"/>
    <p:sldId id="415" r:id="rId149"/>
    <p:sldId id="467" r:id="rId150"/>
    <p:sldId id="495" r:id="rId151"/>
    <p:sldId id="403" r:id="rId152"/>
    <p:sldId id="360" r:id="rId153"/>
    <p:sldId id="382" r:id="rId154"/>
    <p:sldId id="521" r:id="rId155"/>
    <p:sldId id="423" r:id="rId156"/>
    <p:sldId id="493" r:id="rId157"/>
    <p:sldId id="365" r:id="rId158"/>
    <p:sldId id="364" r:id="rId159"/>
    <p:sldId id="368" r:id="rId160"/>
    <p:sldId id="367" r:id="rId161"/>
    <p:sldId id="366" r:id="rId162"/>
    <p:sldId id="370" r:id="rId163"/>
    <p:sldId id="530" r:id="rId164"/>
    <p:sldId id="484" r:id="rId165"/>
    <p:sldId id="485" r:id="rId166"/>
    <p:sldId id="375" r:id="rId167"/>
    <p:sldId id="371" r:id="rId168"/>
    <p:sldId id="372" r:id="rId169"/>
    <p:sldId id="384" r:id="rId170"/>
    <p:sldId id="523" r:id="rId171"/>
    <p:sldId id="483" r:id="rId172"/>
    <p:sldId id="442" r:id="rId173"/>
    <p:sldId id="486" r:id="rId174"/>
    <p:sldId id="373" r:id="rId175"/>
    <p:sldId id="383" r:id="rId176"/>
    <p:sldId id="374" r:id="rId177"/>
    <p:sldId id="376" r:id="rId178"/>
    <p:sldId id="529" r:id="rId179"/>
    <p:sldId id="528" r:id="rId180"/>
    <p:sldId id="377" r:id="rId181"/>
    <p:sldId id="378" r:id="rId182"/>
    <p:sldId id="381" r:id="rId183"/>
    <p:sldId id="465" r:id="rId184"/>
    <p:sldId id="425" r:id="rId185"/>
    <p:sldId id="462" r:id="rId186"/>
    <p:sldId id="380" r:id="rId187"/>
    <p:sldId id="426" r:id="rId188"/>
    <p:sldId id="551" r:id="rId189"/>
    <p:sldId id="544" r:id="rId190"/>
    <p:sldId id="546" r:id="rId191"/>
    <p:sldId id="548" r:id="rId192"/>
    <p:sldId id="549" r:id="rId193"/>
    <p:sldId id="550" r:id="rId194"/>
    <p:sldId id="543" r:id="rId195"/>
    <p:sldId id="531" r:id="rId196"/>
    <p:sldId id="532" r:id="rId197"/>
    <p:sldId id="427" r:id="rId198"/>
    <p:sldId id="533" r:id="rId199"/>
    <p:sldId id="385" r:id="rId200"/>
    <p:sldId id="386" r:id="rId201"/>
    <p:sldId id="387" r:id="rId202"/>
    <p:sldId id="446" r:id="rId203"/>
    <p:sldId id="492" r:id="rId204"/>
    <p:sldId id="406" r:id="rId205"/>
    <p:sldId id="445" r:id="rId206"/>
    <p:sldId id="407" r:id="rId207"/>
    <p:sldId id="447" r:id="rId208"/>
    <p:sldId id="449" r:id="rId209"/>
    <p:sldId id="450" r:id="rId210"/>
    <p:sldId id="451" r:id="rId211"/>
    <p:sldId id="472" r:id="rId212"/>
    <p:sldId id="489" r:id="rId213"/>
    <p:sldId id="515" r:id="rId214"/>
    <p:sldId id="453" r:id="rId215"/>
    <p:sldId id="517" r:id="rId216"/>
    <p:sldId id="518" r:id="rId217"/>
    <p:sldId id="519" r:id="rId218"/>
    <p:sldId id="454" r:id="rId219"/>
    <p:sldId id="516" r:id="rId220"/>
    <p:sldId id="524" r:id="rId221"/>
    <p:sldId id="525" r:id="rId222"/>
    <p:sldId id="526" r:id="rId223"/>
    <p:sldId id="478" r:id="rId224"/>
    <p:sldId id="491" r:id="rId225"/>
    <p:sldId id="479" r:id="rId226"/>
    <p:sldId id="474" r:id="rId227"/>
    <p:sldId id="422" r:id="rId228"/>
    <p:sldId id="494" r:id="rId229"/>
    <p:sldId id="471" r:id="rId230"/>
    <p:sldId id="455" r:id="rId231"/>
    <p:sldId id="502" r:id="rId232"/>
    <p:sldId id="503" r:id="rId233"/>
    <p:sldId id="473" r:id="rId234"/>
    <p:sldId id="541" r:id="rId235"/>
    <p:sldId id="496" r:id="rId236"/>
    <p:sldId id="457" r:id="rId237"/>
    <p:sldId id="458" r:id="rId238"/>
    <p:sldId id="459" r:id="rId239"/>
    <p:sldId id="460" r:id="rId240"/>
    <p:sldId id="430" r:id="rId241"/>
    <p:sldId id="434" r:id="rId242"/>
    <p:sldId id="444" r:id="rId243"/>
    <p:sldId id="433" r:id="rId244"/>
    <p:sldId id="443" r:id="rId245"/>
    <p:sldId id="507" r:id="rId246"/>
    <p:sldId id="508" r:id="rId247"/>
    <p:sldId id="468" r:id="rId248"/>
    <p:sldId id="469" r:id="rId249"/>
    <p:sldId id="470" r:id="rId250"/>
    <p:sldId id="461" r:id="rId25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3" autoAdjust="0"/>
    <p:restoredTop sz="86397" autoAdjust="0"/>
  </p:normalViewPr>
  <p:slideViewPr>
    <p:cSldViewPr snapToGrid="0">
      <p:cViewPr>
        <p:scale>
          <a:sx n="90" d="100"/>
          <a:sy n="90" d="100"/>
        </p:scale>
        <p:origin x="1816" y="1648"/>
      </p:cViewPr>
      <p:guideLst/>
    </p:cSldViewPr>
  </p:slideViewPr>
  <p:outlineViewPr>
    <p:cViewPr>
      <p:scale>
        <a:sx n="33" d="100"/>
        <a:sy n="33" d="100"/>
      </p:scale>
      <p:origin x="0" y="-159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handoutMaster" Target="handoutMasters/handoutMaster1.xml"/><Relationship Id="rId254" Type="http://schemas.openxmlformats.org/officeDocument/2006/relationships/presProps" Target="presProps.xml"/><Relationship Id="rId255" Type="http://schemas.openxmlformats.org/officeDocument/2006/relationships/viewProps" Target="viewProps.xml"/><Relationship Id="rId256" Type="http://schemas.openxmlformats.org/officeDocument/2006/relationships/theme" Target="theme/theme1.xml"/><Relationship Id="rId257" Type="http://schemas.openxmlformats.org/officeDocument/2006/relationships/tableStyles" Target="tableStyles.xml"/><Relationship Id="rId258" Type="http://schemas.microsoft.com/office/2015/10/relationships/revisionInfo" Target="revisionInfo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=""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2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2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2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2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2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2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2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2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2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2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2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2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2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2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2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2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1.xml"/></Relationships>
</file>

<file path=ppt/notesSlides/_rels/notesSlide2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2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2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2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2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2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2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2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2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2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_rels/notesSlide2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2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2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2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2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8.xml"/></Relationships>
</file>

<file path=ppt/notesSlides/_rels/notesSlide2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7590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99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049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308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0960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7328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4572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93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adgefficiency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EeMCEQa85tw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4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10.png"/><Relationship Id="rId5" Type="http://schemas.openxmlformats.org/officeDocument/2006/relationships/image" Target="../media/image520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5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4" Type="http://schemas.openxmlformats.org/officeDocument/2006/relationships/image" Target="../media/image450.png"/><Relationship Id="rId5" Type="http://schemas.openxmlformats.org/officeDocument/2006/relationships/image" Target="../media/image471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0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5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7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56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7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3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6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4" Type="http://schemas.openxmlformats.org/officeDocument/2006/relationships/image" Target="../media/image13.png"/><Relationship Id="rId1" Type="http://schemas.openxmlformats.org/officeDocument/2006/relationships/video" Target="https://www.youtube.com/embed/PtAIh9KSnjo?start=2878" TargetMode="External"/><Relationship Id="rId2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69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8.gi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5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7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6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6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63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73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730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60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4" Type="http://schemas.openxmlformats.org/officeDocument/2006/relationships/image" Target="../media/image711.png"/><Relationship Id="rId5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8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9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83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822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84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821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87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DGEfficiency/DSR_R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8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89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3.xml"/><Relationship Id="rId4" Type="http://schemas.openxmlformats.org/officeDocument/2006/relationships/image" Target="../media/image90.jpeg"/><Relationship Id="rId1" Type="http://schemas.openxmlformats.org/officeDocument/2006/relationships/video" Target="https://www.youtube.com/embed/8tq1C8spV_g" TargetMode="External"/><Relationship Id="rId2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91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92.jpe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810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780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4" Type="http://schemas.openxmlformats.org/officeDocument/2006/relationships/image" Target="../media/image1010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93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9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9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850.png"/><Relationship Id="rId5" Type="http://schemas.openxmlformats.org/officeDocument/2006/relationships/image" Target="../media/image8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8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8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0.cs.ucl.ac.uk/staff/d.silver/web/Resources_files/deep_rl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98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1020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06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107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860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8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11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113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15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116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117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0.xml"/><Relationship Id="rId3" Type="http://schemas.openxmlformats.org/officeDocument/2006/relationships/hyperlink" Target="http://adgefficiency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13.png"/><Relationship Id="rId1" Type="http://schemas.openxmlformats.org/officeDocument/2006/relationships/video" Target="https://www.youtube.com/embed/i3lEG6aRGm8?start=1632" TargetMode="Externa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80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ADGEfficiency/DSR_RL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3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4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1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61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4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0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=""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=""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=""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=""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</a:t>
            </a:r>
          </a:p>
          <a:p>
            <a:pPr lvl="0"/>
            <a:r>
              <a:rPr lang="en-GB" sz="2000" dirty="0"/>
              <a:t>sample inefficient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/>
              <a:t> biased away from an optimal agent / policy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</a:t>
            </a:r>
            <a:r>
              <a:rPr lang="en-GB" b="1" dirty="0">
                <a:solidFill>
                  <a:schemeClr val="accent6"/>
                </a:solidFill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used experience replay &amp; target networks to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funding a </a:t>
                </a:r>
                <a:r>
                  <a:rPr lang="en-GB" sz="2400" dirty="0" err="1"/>
                  <a:t>startup</a:t>
                </a:r>
                <a:r>
                  <a:rPr lang="en-GB" sz="2400" dirty="0"/>
                  <a:t> with your own money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get exploration in Q-Learning?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/>
            </a:r>
            <a:br>
              <a:rPr lang="en-GB" dirty="0">
                <a:latin typeface="Noto Sans CJK JP Light"/>
              </a:rPr>
            </a:b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=""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=""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=""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2013</a:t>
            </a:r>
            <a:r>
              <a:rPr lang="en-GB" sz="2800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Mnih</a:t>
            </a:r>
            <a:r>
              <a:rPr lang="en-GB" sz="2800" dirty="0">
                <a:latin typeface="Noto Sans CJK JP Light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</a:rPr>
              <a:t>2015</a:t>
            </a:r>
            <a:r>
              <a:rPr lang="en-GB" sz="2800" dirty="0">
                <a:latin typeface="Noto Sans CJK JP Light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=""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b="1" dirty="0">
                <a:solidFill>
                  <a:schemeClr val="accent6"/>
                </a:solidFill>
              </a:rPr>
              <a:t>stability</a:t>
            </a:r>
            <a:r>
              <a:rPr lang="en-GB" sz="2400" dirty="0"/>
              <a:t> = 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</a:rPr>
              <a:t> = 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</a:rPr>
              <a:t> = need one entry per state – high dimensional states means lots of entries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563480"/>
            <a:ext cx="5326317" cy="24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information</a:t>
                </a:r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[1,+1]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=""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 than a table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=3∗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GB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-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a value function</a:t>
                </a:r>
              </a:p>
              <a:p>
                <a:pPr lvl="0" algn="ctr"/>
                <a:r>
                  <a:rPr lang="en-GB" sz="2000" dirty="0"/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=""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</a:rPr>
                  <a:t>learn</a:t>
                </a:r>
                <a:r>
                  <a:rPr lang="en-GB" sz="2000" dirty="0"/>
                  <a:t> policy</a:t>
                </a:r>
              </a:p>
              <a:p>
                <a:pPr lvl="0" algn="ctr"/>
                <a:r>
                  <a:rPr lang="en-GB" sz="2000" dirty="0"/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=""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=""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=""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=""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=""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=""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=""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=""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=""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=""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=""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=""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=""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=""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=""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  <a:p>
            <a:pPr algn="ctr">
              <a:buNone/>
            </a:pPr>
            <a:endParaRPr lang="en-GB" sz="4600" b="1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2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=""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policy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= value function</a:t>
            </a:r>
            <a:endParaRPr lang="en-GB" b="1" dirty="0">
              <a:solidFill>
                <a:schemeClr val="accent6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 smtClean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Deterministic Policy Gradients</a:t>
            </a:r>
            <a:endParaRPr lang="en-GB" b="1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" y="1898070"/>
            <a:ext cx="9745283" cy="290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9" y="5202237"/>
            <a:ext cx="396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DPG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Actor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Continuous action spaces</a:t>
            </a: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Off policy</a:t>
            </a: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Uses experience replay</a:t>
            </a: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Uses target networks</a:t>
            </a:r>
            <a:endParaRPr lang="en-GB" dirty="0" smtClean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874483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Stochastic policy gradient (review)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Policy is a </a:t>
                </a:r>
                <a:r>
                  <a:rPr lang="en-GB" b="1" dirty="0" smtClean="0">
                    <a:solidFill>
                      <a:schemeClr val="accent6"/>
                    </a:solidFill>
                    <a:latin typeface="Noto Sans CJK JP Light"/>
                  </a:rPr>
                  <a:t>probability distribution </a:t>
                </a: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over actions</a:t>
                </a: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  <a:ea typeface="Cambria Math" charset="0"/>
                    <a:cs typeface="Cambria Math" charset="0"/>
                  </a:rPr>
                  <a:t> </a:t>
                </a:r>
                <a:r>
                  <a:rPr lang="en-GB" sz="2800" dirty="0" smtClean="0">
                    <a:solidFill>
                      <a:schemeClr val="tx1"/>
                    </a:solidFill>
                    <a:latin typeface="Noto Sans CJK JP Light"/>
                    <a:ea typeface="Cambria Math" charset="0"/>
                    <a:cs typeface="Cambria Math" charset="0"/>
                  </a:rPr>
                  <a:t>we </a:t>
                </a: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  <a:ea typeface="Cambria Math" charset="0"/>
                    <a:cs typeface="Cambria Math" charset="0"/>
                  </a:rPr>
                  <a:t>then select action by sampling from this </a:t>
                </a:r>
                <a:r>
                  <a:rPr lang="en-GB" sz="2800" dirty="0" smtClean="0">
                    <a:solidFill>
                      <a:schemeClr val="tx1"/>
                    </a:solidFill>
                    <a:latin typeface="Noto Sans CJK JP Light"/>
                    <a:ea typeface="Cambria Math" charset="0"/>
                    <a:cs typeface="Cambria Math" charset="0"/>
                  </a:rPr>
                  <a:t>distribution</a:t>
                </a:r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GB" b="0" dirty="0" smtClean="0">
                  <a:solidFill>
                    <a:schemeClr val="tx1"/>
                  </a:solidFill>
                  <a:latin typeface="Noto Sans CJK JP Light"/>
                  <a:ea typeface="Cambria Math" charset="0"/>
                  <a:cs typeface="Cambria Math" charset="0"/>
                </a:endParaRPr>
              </a:p>
              <a:p>
                <a:pPr>
                  <a:buNone/>
                </a:pPr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Deterministic Policy Gradient (DPG) parameterizes a </a:t>
                </a:r>
                <a:r>
                  <a:rPr lang="en-GB" b="1" dirty="0" smtClean="0">
                    <a:solidFill>
                      <a:schemeClr val="accent6"/>
                    </a:solidFill>
                    <a:latin typeface="Noto Sans CJK JP Light"/>
                  </a:rPr>
                  <a:t>deterministic</a:t>
                </a: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b="0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DPG = more sample efficient (integrates (for integrate </a:t>
                </a:r>
                <a:r>
                  <a:rPr lang="en-GB" smtClean="0">
                    <a:solidFill>
                      <a:schemeClr val="tx1"/>
                    </a:solidFill>
                    <a:latin typeface="Noto Sans CJK JP Light"/>
                  </a:rPr>
                  <a:t>read sums!) </a:t>
                </a: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over state space only </a:t>
                </a:r>
                <a:r>
                  <a:rPr lang="mr-IN" dirty="0" smtClean="0">
                    <a:solidFill>
                      <a:schemeClr val="tx1"/>
                    </a:solidFill>
                    <a:latin typeface="Noto Sans CJK JP Light"/>
                  </a:rPr>
                  <a:t>–</a:t>
                </a: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 not over action space like stochastic does)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2921" r="-1210" b="-4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5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DPG Components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off-policy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function that maps state to action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exploratory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on-policy (critic of the current policy)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function that estimates Q(</a:t>
            </a:r>
            <a:r>
              <a:rPr lang="en-GB" dirty="0" err="1" smtClean="0">
                <a:solidFill>
                  <a:schemeClr val="tx1"/>
                </a:solidFill>
                <a:latin typeface="Noto Sans CJK JP Light"/>
              </a:rPr>
              <a:t>s,a</a:t>
            </a: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)</a:t>
            </a: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 linear function (???)</a:t>
            </a:r>
          </a:p>
        </p:txBody>
      </p:sp>
    </p:spTree>
    <p:extLst>
      <p:ext uri="{BB962C8B-B14F-4D97-AF65-F5344CB8AC3E}">
        <p14:creationId xmlns:p14="http://schemas.microsoft.com/office/powerpoint/2010/main" val="183437853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Gradients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Stochastic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Deterministic</a:t>
                </a: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On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𝜵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𝜵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sup>
                              </m:sSup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𝒂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Off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2921" b="-4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332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Updating policy weights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The gradient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The update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  <a:latin typeface="Noto Sans CJK JP Light"/>
                  </a:rPr>
                  <a:t>learning rate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  <a:latin typeface="Noto Sans CJK JP Light"/>
                  </a:rPr>
                  <a:t>action value function parameterized by weights w</a:t>
                </a:r>
                <a:endParaRPr lang="en-GB" sz="24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Noto Sans CJK JP Light"/>
                  </a:rPr>
                  <a:t>No importance sampling needed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10431" b="-26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9870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Results</a:t>
            </a:r>
            <a:endParaRPr lang="en-GB" dirty="0">
              <a:solidFill>
                <a:schemeClr val="tx1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GB" dirty="0" smtClean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Noto Sans CJK JP Light"/>
              </a:rPr>
              <a:t>Difference between stochastic (green) and deterministic (red) increases with the size of the action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18854"/>
            <a:ext cx="9621170" cy="2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56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522466"/>
            <a:ext cx="9939971" cy="394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37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6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=""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=""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/>
                </a:r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r>
                  <a:rPr lang="en-US" dirty="0"/>
                  <a:t/>
                </a:r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r>
                  <a:rPr lang="en-US" dirty="0"/>
                  <a:t/>
                </a:r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</a:rPr>
              <a:t>Model free </a:t>
            </a:r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=""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=""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r>
              <a:rPr lang="en-US" sz="2200" dirty="0"/>
              <a:t/>
            </a:r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multiple epochs over a batch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A5643D-3278-489A-9F05-791D01D9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" y="1563480"/>
            <a:ext cx="9576625" cy="5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=""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=""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=""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=""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=""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=""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=""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=""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=""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</a:rPr>
              <a:t>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=""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r>
              <a:rPr lang="en-GB" dirty="0"/>
              <a:t/>
            </a: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=""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=""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=""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=""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=""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 (</a:t>
            </a:r>
            <a:r>
              <a:rPr lang="en-GB" dirty="0" err="1"/>
              <a:t>Mnih</a:t>
            </a:r>
            <a:r>
              <a:rPr lang="en-GB" dirty="0"/>
              <a:t> et. al 2015)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Habit formation </a:t>
            </a:r>
          </a:p>
          <a:p>
            <a:pPr lvl="0">
              <a:buNone/>
            </a:pPr>
            <a:r>
              <a:rPr lang="en-GB" sz="2800" dirty="0"/>
              <a:t>Cue -&gt; Routine -&gt; Reward (state -&gt; action -&gt; reward)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Basal ganglia</a:t>
            </a:r>
          </a:p>
          <a:p>
            <a:pPr lvl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</a:t>
            </a:r>
            <a:r>
              <a:rPr lang="en-GB" b="1" dirty="0">
                <a:solidFill>
                  <a:schemeClr val="accent6"/>
                </a:solidFill>
              </a:rPr>
              <a:t>finding</a:t>
            </a:r>
            <a:r>
              <a:rPr lang="en-GB" dirty="0"/>
              <a:t> information</a:t>
            </a:r>
          </a:p>
          <a:p>
            <a:pPr lvl="0">
              <a:buNone/>
            </a:pPr>
            <a:r>
              <a:rPr lang="en-GB" dirty="0"/>
              <a:t>Exploitation = </a:t>
            </a:r>
            <a:r>
              <a:rPr lang="en-GB" b="1" dirty="0">
                <a:solidFill>
                  <a:schemeClr val="accent6"/>
                </a:solidFill>
              </a:rPr>
              <a:t>using</a:t>
            </a:r>
            <a:r>
              <a:rPr lang="en-GB" dirty="0"/>
              <a:t> information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Agent needs to balance between the two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Design of reward signal vs.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will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271B15F-F1D3-4440-A116-A6A07B8D719E}"/>
              </a:ext>
            </a:extLst>
          </p:cNvPr>
          <p:cNvSpPr txBox="1"/>
          <p:nvPr/>
        </p:nvSpPr>
        <p:spPr>
          <a:xfrm>
            <a:off x="-612250" y="3307941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FFBFF32-32A9-4B42-A29F-50DE11350E39}"/>
              </a:ext>
            </a:extLst>
          </p:cNvPr>
          <p:cNvSpPr txBox="1"/>
          <p:nvPr/>
        </p:nvSpPr>
        <p:spPr>
          <a:xfrm>
            <a:off x="-449575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="" xmlns:a16="http://schemas.microsoft.com/office/drawing/2014/main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="" xmlns:a16="http://schemas.microsoft.com/office/drawing/2014/main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much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with reward =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</a:rPr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</a:rPr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E719B1AE-C25B-48CE-BBBC-00818C04B974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en-GB" sz="5800" b="0" i="1" smtClean="0">
                        <a:latin typeface="Cambria Math" charset="0"/>
                      </a:rPr>
                      <m:t>𝑝</m:t>
                    </m:r>
                    <m:r>
                      <a:rPr lang="en-GB" sz="58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5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58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GB" sz="5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5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GB" sz="5800" b="0" dirty="0" smtClean="0"/>
              </a:p>
              <a:p>
                <a:pPr lvl="0" algn="ctr"/>
                <a:r>
                  <a:rPr lang="en-GB" sz="5800" dirty="0" smtClean="0"/>
                  <a:t>=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5800" i="1">
                        <a:latin typeface="Cambria Math" charset="0"/>
                      </a:rPr>
                      <m:t>𝑝</m:t>
                    </m:r>
                    <m:r>
                      <a:rPr lang="en-GB" sz="5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5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58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GB" sz="5800" i="1">
                            <a:latin typeface="Cambria Math" charset="0"/>
                          </a:rPr>
                          <m:t>𝑡</m:t>
                        </m:r>
                        <m:r>
                          <a:rPr lang="en-GB" sz="5800" i="1"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GB" sz="5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95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problems are true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=""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</a:t>
            </a:r>
          </a:p>
          <a:p>
            <a:endParaRPr lang="en-US" sz="3200" dirty="0"/>
          </a:p>
          <a:p>
            <a:r>
              <a:rPr lang="en-US" sz="3200" dirty="0"/>
              <a:t> getting excited about reinforcement learning</a:t>
            </a:r>
          </a:p>
          <a:p>
            <a:endParaRPr lang="en-US" sz="3200" dirty="0"/>
          </a:p>
          <a:p>
            <a:r>
              <a:rPr lang="en-US" sz="3200" dirty="0"/>
              <a:t> seeing state of the art concepts are not too far out of 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=""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On vs. off-policy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On vs off policy learning</a:t>
            </a:r>
            <a:endParaRPr lang="en-GB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=""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=""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=""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Maximising return is making an assumption about the nature of our 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2"/>
            <a:r>
              <a:rPr lang="en-GB" sz="2400" dirty="0"/>
              <a:t>2</a:t>
            </a:r>
            <a:r>
              <a:rPr lang="en-GB" sz="2400" baseline="30000" dirty="0"/>
              <a:t>nd</a:t>
            </a:r>
            <a:r>
              <a:rPr lang="en-GB" sz="2400" dirty="0"/>
              <a:t> edition in progress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/>
          </a:p>
          <a:p>
            <a:pPr algn="ctr">
              <a:buNone/>
            </a:pPr>
            <a:r>
              <a:rPr lang="en-GB" sz="4200" b="1" dirty="0"/>
              <a:t>Value</a:t>
            </a:r>
            <a:r>
              <a:rPr lang="en-GB" sz="4200" dirty="0"/>
              <a:t> </a:t>
            </a:r>
            <a:r>
              <a:rPr lang="en-GB" sz="4200" b="1" dirty="0"/>
              <a:t>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state</a:t>
            </a:r>
          </a:p>
          <a:p>
            <a:pPr algn="ctr">
              <a:buNone/>
            </a:pPr>
            <a:endParaRPr lang="en-GB" i="1" dirty="0"/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endParaRPr lang="en-GB" sz="4200" b="1" dirty="0">
              <a:latin typeface="Noto Sans CJK JP Light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200" b="1" dirty="0">
                <a:latin typeface="Noto Sans CJK JP Light"/>
                <a:ea typeface="Yu Gothic" panose="020B0400000000000000" pitchFamily="34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/>
              <a:t>how good is this </a:t>
            </a:r>
            <a:r>
              <a:rPr lang="en-GB" b="1" dirty="0">
                <a:solidFill>
                  <a:schemeClr val="accent6"/>
                </a:solidFill>
              </a:rPr>
              <a:t>action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/>
              </a:p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future expected discounted reward</a:t>
            </a:r>
            <a:endParaRPr lang="en-GB" sz="2800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=""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[−1,+1)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=""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=""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r>
                  <a:rPr lang="en-GB" sz="3200" b="1" dirty="0">
                    <a:solidFill>
                      <a:schemeClr val="accent6"/>
                    </a:solidFill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r>
                  <a:rPr lang="en-GB" sz="3200" b="1" dirty="0">
                    <a:solidFill>
                      <a:schemeClr val="accent6"/>
                    </a:solidFill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GB" sz="3200" dirty="0">
                    <a:solidFill>
                      <a:schemeClr val="tx1"/>
                    </a:solidFill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</a:rPr>
                </a:br>
                <a:r>
                  <a:rPr lang="en-GB" sz="3200" dirty="0">
                    <a:solidFill>
                      <a:schemeClr val="tx1"/>
                    </a:solidFill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</a:rPr>
                </a:br>
                <a:r>
                  <a:rPr lang="en-GB" sz="3200" dirty="0">
                    <a:solidFill>
                      <a:schemeClr val="tx1"/>
                    </a:solidFill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r>
                  <a:rPr lang="en-GB" sz="3200" i="1" dirty="0">
                    <a:solidFill>
                      <a:schemeClr val="tx1"/>
                    </a:solidFill>
                  </a:rPr>
                  <a:t/>
                </a:r>
                <a:br>
                  <a:rPr lang="en-GB" sz="3200" i="1" dirty="0">
                    <a:solidFill>
                      <a:schemeClr val="tx1"/>
                    </a:solidFill>
                  </a:rPr>
                </a:br>
                <a:r>
                  <a:rPr lang="en-GB" sz="3200" b="1" dirty="0">
                    <a:solidFill>
                      <a:schemeClr val="accent6"/>
                    </a:solidFill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=""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r>
                  <a:rPr lang="en-GB" sz="2800" dirty="0">
                    <a:solidFill>
                      <a:schemeClr val="tx1"/>
                    </a:solidFill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=""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r>
              <a:rPr lang="en-GB" dirty="0" smtClean="0"/>
              <a:t>The </a:t>
            </a:r>
            <a:r>
              <a:rPr lang="en-GB" dirty="0"/>
              <a:t>prediction problem, or policy evaluation, is to compute the state or action value function for a policy.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control problem is to find the optimal policy.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Planning </a:t>
            </a:r>
            <a:r>
              <a:rPr lang="en-GB" dirty="0"/>
              <a:t>constructs a value function or a policy with a model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=""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=""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>
                <a:solidFill>
                  <a:schemeClr val="tx1"/>
                </a:solidFill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r>
                  <a:rPr lang="en-US" sz="2800" dirty="0"/>
                  <a:t/>
                </a:r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/>
                </a:r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r>
                  <a:rPr lang="en-US" sz="2800" dirty="0"/>
                  <a:t/>
                </a:r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26809</TotalTime>
  <Words>8868</Words>
  <Application>Microsoft Macintosh PowerPoint</Application>
  <PresentationFormat>Custom</PresentationFormat>
  <Paragraphs>1986</Paragraphs>
  <Slides>250</Slides>
  <Notes>250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63" baseType="lpstr"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Yu Gothic</vt:lpstr>
      <vt:lpstr>Default 1</vt:lpstr>
      <vt:lpstr>a glance at reinforcement learning</vt:lpstr>
      <vt:lpstr>Course notes</vt:lpstr>
      <vt:lpstr>Today</vt:lpstr>
      <vt:lpstr>PowerPoint Presentation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Applications – David Silver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Reward Hypothesis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Visualizing Q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Normalized DQN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Deterministic Policy Gradients</vt:lpstr>
      <vt:lpstr>DPG</vt:lpstr>
      <vt:lpstr>Stochastic policy gradient (review)</vt:lpstr>
      <vt:lpstr>DPG Components</vt:lpstr>
      <vt:lpstr>Gradients</vt:lpstr>
      <vt:lpstr>Updating policy weights</vt:lpstr>
      <vt:lpstr>Results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383</cp:revision>
  <dcterms:created xsi:type="dcterms:W3CDTF">2017-09-02T04:41:48Z</dcterms:created>
  <dcterms:modified xsi:type="dcterms:W3CDTF">2018-01-15T14:58:34Z</dcterms:modified>
</cp:coreProperties>
</file>